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5"/>
  </p:notesMasterIdLst>
  <p:sldIdLst>
    <p:sldId id="327" r:id="rId2"/>
    <p:sldId id="328" r:id="rId3"/>
    <p:sldId id="329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87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620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  <a:buSzPts val="1400"/>
              <a:buChar char="●"/>
            </a:pPr>
            <a:endParaRPr sz="1200" b="0" i="0" u="none" strike="noStrike" cap="none"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62128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05" name="Shape 7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181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11" name="Shape 7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008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17" name="Shape 7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46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23850" y="1411287"/>
            <a:ext cx="8540750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1112" y="0"/>
            <a:ext cx="9132887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879475"/>
            <a:ext cx="9144000" cy="144462"/>
            <a:chOff x="2411412" y="879475"/>
            <a:chExt cx="6732587" cy="144462"/>
          </a:xfrm>
        </p:grpSpPr>
        <p:cxnSp>
          <p:nvCxnSpPr>
            <p:cNvPr id="12" name="Shape 12"/>
            <p:cNvCxnSpPr/>
            <p:nvPr/>
          </p:nvCxnSpPr>
          <p:spPr>
            <a:xfrm>
              <a:off x="2411412" y="879475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2411412" y="950912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2411412" y="1023937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</p:grpSp>
      <p:pic>
        <p:nvPicPr>
          <p:cNvPr id="15" name="Shape 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169987" cy="110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317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Arial"/>
              <a:buChar char="●"/>
              <a:defRPr sz="2800" b="0" i="0" u="none" strike="noStrike" cap="none"/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Arial"/>
              <a:buChar char="■"/>
              <a:defRPr sz="2400" b="0" i="0" u="none" strike="noStrike" cap="none"/>
            </a:lvl3pPr>
            <a:lvl4pPr marL="1600200" marR="0" lvl="3" indent="-184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●"/>
              <a:defRPr sz="2000" b="0" i="0" u="none" strike="noStrike" cap="none"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■"/>
              <a:defRPr sz="2000" b="0" i="0" u="none" strike="noStrike" cap="none"/>
            </a:lvl5pPr>
            <a:lvl6pPr marL="2514600" marR="0" lvl="5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1109662"/>
            <a:ext cx="9144000" cy="169862"/>
            <a:chOff x="0" y="1109662"/>
            <a:chExt cx="9144000" cy="169862"/>
          </a:xfrm>
        </p:grpSpPr>
        <p:sp>
          <p:nvSpPr>
            <p:cNvPr id="22" name="Shape 22"/>
            <p:cNvSpPr/>
            <p:nvPr/>
          </p:nvSpPr>
          <p:spPr>
            <a:xfrm>
              <a:off x="0" y="1109662"/>
              <a:ext cx="9144000" cy="714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43150" y="1131887"/>
              <a:ext cx="6800850" cy="1476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ide.x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 txBox="1"/>
          <p:nvPr/>
        </p:nvSpPr>
        <p:spPr>
          <a:xfrm>
            <a:off x="2555875" y="26035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الفصل الأول: المفاهيم الأساسية لتقنية المعلومات</a:t>
            </a:r>
          </a:p>
        </p:txBody>
      </p:sp>
      <p:sp>
        <p:nvSpPr>
          <p:cNvPr id="708" name="Shape 708"/>
          <p:cNvSpPr/>
          <p:nvPr/>
        </p:nvSpPr>
        <p:spPr>
          <a:xfrm>
            <a:off x="1116012" y="2565400"/>
            <a:ext cx="6911975" cy="1079500"/>
          </a:xfrm>
          <a:prstGeom prst="roundRect">
            <a:avLst>
              <a:gd name="adj" fmla="val 10800"/>
            </a:avLst>
          </a:prstGeom>
          <a:gradFill>
            <a:gsLst>
              <a:gs pos="0">
                <a:schemeClr val="hlink"/>
              </a:gs>
              <a:gs pos="50000">
                <a:srgbClr val="F0023E"/>
              </a:gs>
              <a:gs pos="50000">
                <a:srgbClr val="F0023E"/>
              </a:gs>
              <a:gs pos="100000">
                <a:schemeClr val="hlink"/>
              </a:gs>
            </a:gsLst>
            <a:lin ang="10800000" scaled="0"/>
          </a:gradFill>
          <a:ln w="19050" cap="rnd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الفيروسات</a:t>
            </a:r>
            <a:endParaRPr lang="en-US" sz="4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الفيروسات</a:t>
            </a:r>
          </a:p>
        </p:txBody>
      </p:sp>
      <p:sp>
        <p:nvSpPr>
          <p:cNvPr id="714" name="Shape 714"/>
          <p:cNvSpPr txBox="1">
            <a:spLocks noGrp="1"/>
          </p:cNvSpPr>
          <p:nvPr>
            <p:ph type="body" idx="1"/>
          </p:nvPr>
        </p:nvSpPr>
        <p:spPr>
          <a:xfrm>
            <a:off x="250825" y="1484312"/>
            <a:ext cx="8540750" cy="4422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تعريف الفيروس:</a:t>
            </a:r>
          </a:p>
          <a:p>
            <a:pPr marL="0" marR="0" lvl="0" indent="0" algn="r" rtl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عبارة عن برنامج تم تصميمه بهدف إلحاق الضرر بنظام الحاسب له القدرة على ربط نفسه بالبرامج الأخرى و تكرار نفسه.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أسباب انتشار الفيروسات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أنواع الفيروسات :</a:t>
            </a:r>
          </a:p>
          <a:p>
            <a:pPr marL="742950" marR="0" lvl="1" indent="-285750" algn="r" rt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حصان طروادة</a:t>
            </a:r>
          </a:p>
          <a:p>
            <a:pPr marL="742950" marR="0" lvl="1" indent="-285750" algn="r" rt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القنابل المنطقية </a:t>
            </a:r>
          </a:p>
          <a:p>
            <a:pPr marL="742950" marR="0" lvl="1" indent="-285750" algn="r" rt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القنابل الموقوتة</a:t>
            </a:r>
          </a:p>
          <a:p>
            <a:pPr marL="742950" marR="0" lvl="1" indent="-285750" algn="r" rt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باب المصيدة</a:t>
            </a:r>
          </a:p>
          <a:p>
            <a:pPr marL="742950" marR="0" lvl="1" indent="-285750" algn="r" rt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6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الديدان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الفيروسات</a:t>
            </a:r>
          </a:p>
        </p:txBody>
      </p:sp>
      <p:sp>
        <p:nvSpPr>
          <p:cNvPr id="720" name="Shape 72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بعض طرق الحماية: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برامج مكافحة الفيروسات مثل: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 </a:t>
            </a:r>
            <a:r>
              <a:rPr lang="en-US" sz="2400" b="0" i="0" u="sng" strike="noStrike" cap="none">
                <a:solidFill>
                  <a:schemeClr val="hlink"/>
                </a:solidFill>
                <a:hlinkClick r:id="rId4"/>
              </a:rPr>
              <a:t>McAfee , Antivirus, Adwar, spyware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توفير نسخ احتياطية (backup) .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جدار الحماية. 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كلمة المرور(</a:t>
            </a:r>
            <a:r>
              <a:rPr lang="en-US" sz="2400" b="0" i="0" u="sng" strike="noStrike" cap="none">
                <a:solidFill>
                  <a:schemeClr val="hlink"/>
                </a:solidFill>
                <a:hlinkClick r:id="rId4"/>
              </a:rPr>
              <a:t>Password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توعية المستخدمين بعدم تحميل أي برنامج مجلوب من الخارج في حاسباتهم الشخصية و الحذر من التعامل مع البرامج المجانية و خصوصا التي يتم توزيعها بواسطة محلات لكمبيوتر</a:t>
            </a:r>
          </a:p>
          <a:p>
            <a:pPr marL="742950" marR="0" lvl="1" indent="-28575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7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فحص البريد قبل فتحه.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2D6BC7"/>
      </a:accent4>
      <a:accent5>
        <a:srgbClr val="FF9900"/>
      </a:accent5>
      <a:accent6>
        <a:srgbClr val="FFFFFF"/>
      </a:accent6>
      <a:hlink>
        <a:srgbClr val="9999F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114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</vt:lpstr>
      <vt:lpstr>PowerPoint Presentation</vt:lpstr>
      <vt:lpstr>الفيروسات</vt:lpstr>
      <vt:lpstr>الفيروسات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DR.Ahmed Saker</cp:lastModifiedBy>
  <cp:revision>10</cp:revision>
  <dcterms:modified xsi:type="dcterms:W3CDTF">2018-12-11T21:08:35Z</dcterms:modified>
</cp:coreProperties>
</file>